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57" r:id="rId4"/>
    <p:sldId id="262" r:id="rId5"/>
    <p:sldId id="264" r:id="rId6"/>
    <p:sldId id="270" r:id="rId7"/>
    <p:sldId id="271" r:id="rId8"/>
    <p:sldId id="272" r:id="rId9"/>
    <p:sldId id="273" r:id="rId10"/>
    <p:sldId id="266" r:id="rId11"/>
    <p:sldId id="267" r:id="rId12"/>
    <p:sldId id="280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2D5FEB-7D27-4E1E-9335-F8C80B054614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254988D-7F25-44B8-B870-4856FC5B3CE8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Die Projektprüfung 2021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/>
              <a:t>Ablauf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/>
              <a:t>Hinweise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/>
              <a:t>Bewertung</a:t>
            </a:r>
          </a:p>
        </p:txBody>
      </p:sp>
    </p:spTree>
    <p:extLst>
      <p:ext uri="{BB962C8B-B14F-4D97-AF65-F5344CB8AC3E}">
        <p14:creationId xmlns:p14="http://schemas.microsoft.com/office/powerpoint/2010/main" val="375554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Die Prüfungsnote basiert auf den Leistungen, die im Rahmen</a:t>
            </a:r>
          </a:p>
          <a:p>
            <a:pPr lvl="1"/>
            <a:r>
              <a:rPr lang="de-DE" b="1" dirty="0"/>
              <a:t>der Projektmappe und</a:t>
            </a:r>
          </a:p>
          <a:p>
            <a:pPr lvl="1"/>
            <a:r>
              <a:rPr lang="de-DE" b="1" dirty="0"/>
              <a:t>der mündlichen Prüfung</a:t>
            </a:r>
          </a:p>
          <a:p>
            <a:pPr marL="0" indent="0">
              <a:buNone/>
            </a:pPr>
            <a:r>
              <a:rPr lang="de-DE" dirty="0"/>
              <a:t>     erbracht werden. </a:t>
            </a:r>
          </a:p>
          <a:p>
            <a:r>
              <a:rPr lang="de-DE" dirty="0"/>
              <a:t>Sie wird von zwei Lehrkräften (AWT und </a:t>
            </a:r>
            <a:r>
              <a:rPr lang="de-DE" dirty="0" err="1"/>
              <a:t>BoZ</a:t>
            </a:r>
            <a:r>
              <a:rPr lang="de-DE" dirty="0"/>
              <a:t>-Fach) festgelegt. </a:t>
            </a:r>
          </a:p>
          <a:p>
            <a:r>
              <a:rPr lang="de-DE" dirty="0"/>
              <a:t>Die beiden Teilbereiche gehen sinnvoll gewichtet in eine Gesamtnote ein. Einzelnoten werden nicht vergeben.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Bewertung der Prüfungsleistung</a:t>
            </a:r>
          </a:p>
        </p:txBody>
      </p:sp>
    </p:spTree>
    <p:extLst>
      <p:ext uri="{BB962C8B-B14F-4D97-AF65-F5344CB8AC3E}">
        <p14:creationId xmlns:p14="http://schemas.microsoft.com/office/powerpoint/2010/main" val="30446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Die sprachliche Form der schülergemäßen </a:t>
            </a:r>
            <a:r>
              <a:rPr lang="de-DE" b="1" dirty="0">
                <a:solidFill>
                  <a:srgbClr val="FF0000"/>
                </a:solidFill>
              </a:rPr>
              <a:t>Beschreibung einer möglichen Umsetzung </a:t>
            </a:r>
            <a:r>
              <a:rPr lang="de-DE" dirty="0"/>
              <a:t>wird nicht bewertet. </a:t>
            </a:r>
          </a:p>
          <a:p>
            <a:r>
              <a:rPr lang="de-DE" dirty="0"/>
              <a:t>Hier zählen der </a:t>
            </a:r>
          </a:p>
          <a:p>
            <a:pPr lvl="1"/>
            <a:r>
              <a:rPr lang="de-DE" b="1" dirty="0"/>
              <a:t>nachvollziehbare Inhalt</a:t>
            </a:r>
            <a:r>
              <a:rPr lang="de-DE" dirty="0"/>
              <a:t>, </a:t>
            </a:r>
          </a:p>
          <a:p>
            <a:pPr lvl="1"/>
            <a:r>
              <a:rPr lang="de-DE" dirty="0"/>
              <a:t>die adäquate Verwendung von </a:t>
            </a:r>
            <a:r>
              <a:rPr lang="de-DE" b="1" dirty="0"/>
              <a:t>Fachsprache</a:t>
            </a:r>
            <a:r>
              <a:rPr lang="de-DE" dirty="0"/>
              <a:t>, </a:t>
            </a:r>
          </a:p>
          <a:p>
            <a:pPr lvl="1"/>
            <a:r>
              <a:rPr lang="de-DE" dirty="0"/>
              <a:t>die Erkennbarkeit des „</a:t>
            </a:r>
            <a:r>
              <a:rPr lang="de-DE" b="1" dirty="0"/>
              <a:t>roten Fadens</a:t>
            </a:r>
            <a:r>
              <a:rPr lang="de-DE" dirty="0"/>
              <a:t>“ sowie </a:t>
            </a:r>
          </a:p>
          <a:p>
            <a:pPr lvl="1"/>
            <a:r>
              <a:rPr lang="de-DE" dirty="0"/>
              <a:t>die Berücksichtigung </a:t>
            </a:r>
            <a:r>
              <a:rPr lang="de-DE" b="1" dirty="0"/>
              <a:t>von </a:t>
            </a:r>
            <a:r>
              <a:rPr lang="de-DE" b="1" dirty="0" err="1"/>
              <a:t>BoZ</a:t>
            </a:r>
            <a:r>
              <a:rPr lang="de-DE" b="1" dirty="0"/>
              <a:t>-spezifischen Rahmenbedingungen</a:t>
            </a:r>
          </a:p>
          <a:p>
            <a:pPr lvl="1"/>
            <a:r>
              <a:rPr lang="de-DE" dirty="0"/>
              <a:t>(z. B. Zubereitungsvorschriften, Sicherheitsvorkehrungen, Formatvorgaben für Dokumente). </a:t>
            </a:r>
          </a:p>
          <a:p>
            <a:r>
              <a:rPr lang="de-DE" dirty="0"/>
              <a:t>Die </a:t>
            </a:r>
            <a:r>
              <a:rPr lang="de-DE" b="1" dirty="0"/>
              <a:t>äußere Form</a:t>
            </a:r>
            <a:r>
              <a:rPr lang="de-DE" dirty="0"/>
              <a:t> der Dokumentation fließt anteilig im Rahmen der allgemeinen, formalen Bewertung der Projektmappe (Layout und Ausführung) in die Note ein.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Bewertung der Projektleistung</a:t>
            </a:r>
          </a:p>
        </p:txBody>
      </p:sp>
    </p:spTree>
    <p:extLst>
      <p:ext uri="{BB962C8B-B14F-4D97-AF65-F5344CB8AC3E}">
        <p14:creationId xmlns:p14="http://schemas.microsoft.com/office/powerpoint/2010/main" val="183468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Haben</a:t>
            </a:r>
            <a:r>
              <a:rPr lang="en-US" dirty="0">
                <a:solidFill>
                  <a:srgbClr val="FF0000"/>
                </a:solidFill>
              </a:rPr>
              <a:t> Sie </a:t>
            </a:r>
            <a:r>
              <a:rPr lang="en-US" dirty="0" err="1">
                <a:solidFill>
                  <a:srgbClr val="FF0000"/>
                </a:solidFill>
              </a:rPr>
              <a:t>noch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Fragen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Wenden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sich</a:t>
            </a:r>
            <a:r>
              <a:rPr lang="en-US" dirty="0">
                <a:solidFill>
                  <a:srgbClr val="FF0000"/>
                </a:solidFill>
              </a:rPr>
              <a:t> per E-Mail an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verwaltung@gms-Lochham.de</a:t>
            </a:r>
          </a:p>
          <a:p>
            <a:pPr algn="ctr"/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Vielen</a:t>
            </a:r>
            <a:r>
              <a:rPr lang="en-US" dirty="0"/>
              <a:t> Dank </a:t>
            </a:r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Aufmerksamkeit</a:t>
            </a:r>
            <a:r>
              <a:rPr lang="en-US" dirty="0"/>
              <a:t> 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3638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2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273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6"/>
            <a:ext cx="7732381" cy="3849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/>
              <a:t>Die Schülerinnen und Schüler erhalten zu Beginn der Projektprüfung folgende Informationen: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 err="1"/>
              <a:t>Leittext</a:t>
            </a:r>
            <a:r>
              <a:rPr lang="de-DE" sz="2000" dirty="0"/>
              <a:t>, der das Szenario und die Arbeitsaufträge beinhaltet</a:t>
            </a:r>
          </a:p>
          <a:p>
            <a:r>
              <a:rPr lang="de-DE" sz="2000" dirty="0"/>
              <a:t>Alle relevanten Termine, z. B. Schalterstunde/Beratungsstunde, Abgabe der Projektmappe, mündliche Prüfung und weitere Projektteile, sofern sie in der Schule stattfinden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Ausgabe des Leittextes</a:t>
            </a:r>
          </a:p>
        </p:txBody>
      </p:sp>
    </p:spTree>
    <p:extLst>
      <p:ext uri="{BB962C8B-B14F-4D97-AF65-F5344CB8AC3E}">
        <p14:creationId xmlns:p14="http://schemas.microsoft.com/office/powerpoint/2010/main" val="429390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9552" y="2675466"/>
            <a:ext cx="8064895" cy="384987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Die Projektmappe enthält in der Regel, wie bisher, Folgendes:</a:t>
            </a:r>
          </a:p>
          <a:p>
            <a:pPr lvl="1"/>
            <a:r>
              <a:rPr lang="de-DE" dirty="0"/>
              <a:t>Gestaltetes </a:t>
            </a:r>
            <a:r>
              <a:rPr lang="de-DE" b="1" dirty="0"/>
              <a:t>Deckblatt</a:t>
            </a:r>
            <a:r>
              <a:rPr lang="de-DE" dirty="0"/>
              <a:t> mit Name der Schülerin/des Schülers, Klasse, Schuljahr, Thema des Projekts, Datum/Zeitraum</a:t>
            </a:r>
          </a:p>
          <a:p>
            <a:pPr lvl="1"/>
            <a:r>
              <a:rPr lang="de-DE" b="1" dirty="0"/>
              <a:t>Inhaltsverzeichnis</a:t>
            </a:r>
            <a:r>
              <a:rPr lang="de-DE" dirty="0"/>
              <a:t> mit Seitenangaben</a:t>
            </a:r>
          </a:p>
          <a:p>
            <a:pPr lvl="1"/>
            <a:r>
              <a:rPr lang="de-DE" b="1" dirty="0"/>
              <a:t>Original-</a:t>
            </a:r>
            <a:r>
              <a:rPr lang="de-DE" b="1" dirty="0" err="1"/>
              <a:t>Leittext</a:t>
            </a:r>
            <a:endParaRPr lang="de-DE" b="1" dirty="0"/>
          </a:p>
          <a:p>
            <a:pPr lvl="1"/>
            <a:r>
              <a:rPr lang="de-DE" dirty="0"/>
              <a:t>Geforderte Unterlagen laut </a:t>
            </a:r>
            <a:r>
              <a:rPr lang="de-DE" dirty="0" err="1"/>
              <a:t>Leittext</a:t>
            </a:r>
            <a:r>
              <a:rPr lang="de-DE" dirty="0"/>
              <a:t>, z. B.</a:t>
            </a:r>
          </a:p>
          <a:p>
            <a:pPr lvl="2"/>
            <a:r>
              <a:rPr lang="de-DE" dirty="0"/>
              <a:t>Arbeits-, Zeit- und </a:t>
            </a:r>
            <a:r>
              <a:rPr lang="de-DE" b="1" dirty="0"/>
              <a:t>Organisationspläne</a:t>
            </a:r>
          </a:p>
          <a:p>
            <a:pPr lvl="2"/>
            <a:r>
              <a:rPr lang="de-DE" dirty="0"/>
              <a:t>Unterlagen aus der </a:t>
            </a:r>
            <a:r>
              <a:rPr lang="de-DE" b="1" dirty="0"/>
              <a:t>Planungsphase</a:t>
            </a:r>
          </a:p>
          <a:p>
            <a:pPr lvl="2"/>
            <a:r>
              <a:rPr lang="de-DE" dirty="0"/>
              <a:t>Unterlagen aus der </a:t>
            </a:r>
            <a:r>
              <a:rPr lang="de-DE" b="1" dirty="0"/>
              <a:t>Recherchearbeit</a:t>
            </a:r>
          </a:p>
          <a:p>
            <a:pPr lvl="2"/>
            <a:r>
              <a:rPr lang="de-DE" b="1" dirty="0"/>
              <a:t>Tätigkeitsnachweise</a:t>
            </a:r>
            <a:r>
              <a:rPr lang="de-DE" dirty="0"/>
              <a:t> nach Zeit (wann) und Ort (in oder außerhalb der Schule)</a:t>
            </a:r>
          </a:p>
          <a:p>
            <a:pPr lvl="2"/>
            <a:r>
              <a:rPr lang="de-DE" b="1" dirty="0" err="1"/>
              <a:t>BoZ</a:t>
            </a:r>
            <a:r>
              <a:rPr lang="de-DE" b="1" dirty="0"/>
              <a:t>-Fachinhalte</a:t>
            </a:r>
            <a:r>
              <a:rPr lang="de-DE" dirty="0"/>
              <a:t> </a:t>
            </a:r>
          </a:p>
          <a:p>
            <a:pPr lvl="1"/>
            <a:r>
              <a:rPr lang="de-DE" b="1" dirty="0"/>
              <a:t>Reflexion</a:t>
            </a:r>
          </a:p>
          <a:p>
            <a:pPr lvl="1"/>
            <a:r>
              <a:rPr lang="de-DE" dirty="0"/>
              <a:t>Detaillierte und zuordenbare </a:t>
            </a:r>
            <a:r>
              <a:rPr lang="de-DE" b="1" dirty="0"/>
              <a:t>Quellenangaben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Erstellen der Projektmappe</a:t>
            </a:r>
          </a:p>
        </p:txBody>
      </p:sp>
    </p:spTree>
    <p:extLst>
      <p:ext uri="{BB962C8B-B14F-4D97-AF65-F5344CB8AC3E}">
        <p14:creationId xmlns:p14="http://schemas.microsoft.com/office/powerpoint/2010/main" val="163041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6"/>
            <a:ext cx="7588365" cy="3849877"/>
          </a:xfrm>
        </p:spPr>
        <p:txBody>
          <a:bodyPr>
            <a:normAutofit fontScale="77500" lnSpcReduction="20000"/>
          </a:bodyPr>
          <a:lstStyle/>
          <a:p>
            <a:r>
              <a:rPr lang="de-DE" dirty="0"/>
              <a:t>Den Abschluss der Projektprüfung bildet für jeden Prüfling eine </a:t>
            </a:r>
            <a:r>
              <a:rPr lang="de-DE" b="1" dirty="0"/>
              <a:t>15-minütige mündliche Prüfung</a:t>
            </a:r>
            <a:r>
              <a:rPr lang="de-DE" dirty="0"/>
              <a:t>, die auf Basis der Projektmappe im Beisein von zwei Lehrkräften (AWT und </a:t>
            </a:r>
            <a:r>
              <a:rPr lang="de-DE" dirty="0" err="1"/>
              <a:t>BoZ</a:t>
            </a:r>
            <a:r>
              <a:rPr lang="de-DE" dirty="0"/>
              <a:t>-Fach) durchgeführt wird. </a:t>
            </a:r>
          </a:p>
          <a:p>
            <a:r>
              <a:rPr lang="de-DE" dirty="0"/>
              <a:t>Die Prüfung wird folgendermaßen strukturiert:</a:t>
            </a:r>
          </a:p>
          <a:p>
            <a:pPr lvl="1"/>
            <a:r>
              <a:rPr lang="de-DE" b="1" dirty="0"/>
              <a:t>Präsentation</a:t>
            </a:r>
            <a:r>
              <a:rPr lang="de-DE" dirty="0"/>
              <a:t> der bearbeiteten AWT-Teilaufgaben aus dem </a:t>
            </a:r>
            <a:r>
              <a:rPr lang="de-DE" dirty="0" err="1"/>
              <a:t>Leittext</a:t>
            </a:r>
            <a:r>
              <a:rPr lang="de-DE" dirty="0"/>
              <a:t> incl. </a:t>
            </a:r>
            <a:r>
              <a:rPr lang="de-DE" b="1" dirty="0"/>
              <a:t>Reflexion</a:t>
            </a:r>
            <a:r>
              <a:rPr lang="de-DE" dirty="0"/>
              <a:t> </a:t>
            </a:r>
          </a:p>
          <a:p>
            <a:pPr lvl="1"/>
            <a:r>
              <a:rPr lang="de-DE" b="1" dirty="0"/>
              <a:t>Präsentation</a:t>
            </a:r>
            <a:r>
              <a:rPr lang="de-DE" dirty="0"/>
              <a:t> der</a:t>
            </a:r>
          </a:p>
          <a:p>
            <a:pPr lvl="2"/>
            <a:r>
              <a:rPr lang="de-DE" b="1" dirty="0"/>
              <a:t>Vorgehensweise</a:t>
            </a:r>
            <a:r>
              <a:rPr lang="de-DE" dirty="0"/>
              <a:t> (z. B.  Zeigen einzelner Handgriffe, Vorführen einer sachgemäßen Handhabung von Werkzeugen und Geräten),</a:t>
            </a:r>
          </a:p>
          <a:p>
            <a:pPr lvl="2"/>
            <a:r>
              <a:rPr lang="de-DE" b="1" dirty="0"/>
              <a:t>Arbeitsergebnisse</a:t>
            </a:r>
            <a:r>
              <a:rPr lang="de-DE" dirty="0"/>
              <a:t> (z. B.  Mitbringen und Erläutern von im Unterricht / zu Hause erstellten Produkten) und</a:t>
            </a:r>
          </a:p>
          <a:p>
            <a:pPr lvl="2"/>
            <a:r>
              <a:rPr lang="de-DE" b="1" dirty="0"/>
              <a:t>Reflexion</a:t>
            </a:r>
            <a:r>
              <a:rPr lang="de-DE" dirty="0"/>
              <a:t> der Planungsphase und der möglichen Umsetzung der arbeitspraktischen Aufgabe</a:t>
            </a:r>
          </a:p>
          <a:p>
            <a:pPr lvl="1"/>
            <a:r>
              <a:rPr lang="de-DE" b="1" dirty="0"/>
              <a:t>Gespräch</a:t>
            </a:r>
            <a:r>
              <a:rPr lang="de-DE" dirty="0"/>
              <a:t> mit den prüfenden Lehrkräften zu Inhalten der Projektmappe, insbesondere, wenn Inhalte außerhalb der Schule erstellt wurden.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Mündliche (Einzel)</a:t>
            </a:r>
            <a:r>
              <a:rPr lang="de-DE" dirty="0" err="1"/>
              <a:t>prüfung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149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Produktvergleiche, z. B. technische Geräte, Internetportale, Convenience-Produkte, Dienstleistungen etc…</a:t>
            </a:r>
          </a:p>
          <a:p>
            <a:r>
              <a:rPr lang="de-DE" dirty="0"/>
              <a:t>Wandel der Erwerbsarbeit von früher zu heute, z. B. Einzug neuer Techniken (von der Schreibmaschine zum Computer), </a:t>
            </a:r>
            <a:r>
              <a:rPr lang="de-DE" dirty="0" err="1"/>
              <a:t>Tertiarisierung</a:t>
            </a:r>
            <a:r>
              <a:rPr lang="de-DE" dirty="0"/>
              <a:t>, Globalisierung, berufliche Mobilität, Wandel der Qualifikationsstruktur</a:t>
            </a:r>
          </a:p>
          <a:p>
            <a:r>
              <a:rPr lang="de-DE" dirty="0"/>
              <a:t>Ausprägung betrieblicher Grundfunktionen bei unterschiedlichen Betrieben (z. B. nach Größe, Branche, …)</a:t>
            </a:r>
          </a:p>
          <a:p>
            <a:r>
              <a:rPr lang="de-DE" dirty="0"/>
              <a:t>Geldinstitute: Abwicklung des Zahlungsverkehrs oder der Arten von Krediten bei verschiedenen Banken</a:t>
            </a:r>
          </a:p>
          <a:p>
            <a:r>
              <a:rPr lang="en-US" dirty="0"/>
              <a:t>… </a:t>
            </a:r>
            <a:r>
              <a:rPr lang="en-US" dirty="0" err="1"/>
              <a:t>siehe</a:t>
            </a:r>
            <a:r>
              <a:rPr lang="en-US" dirty="0"/>
              <a:t> </a:t>
            </a:r>
            <a:r>
              <a:rPr lang="en-US" dirty="0" err="1"/>
              <a:t>Lehrplaninhalte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Inhalte des AWT-Teils</a:t>
            </a:r>
          </a:p>
        </p:txBody>
      </p:sp>
    </p:spTree>
    <p:extLst>
      <p:ext uri="{BB962C8B-B14F-4D97-AF65-F5344CB8AC3E}">
        <p14:creationId xmlns:p14="http://schemas.microsoft.com/office/powerpoint/2010/main" val="58926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BoZ</a:t>
            </a:r>
            <a:r>
              <a:rPr lang="de-DE" dirty="0"/>
              <a:t>-Teil Soziales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1B6FD"/>
              </a:buClr>
            </a:pPr>
            <a:r>
              <a:rPr lang="de-DE" sz="1700" dirty="0">
                <a:solidFill>
                  <a:srgbClr val="073E87"/>
                </a:solidFill>
              </a:rPr>
              <a:t>Um im </a:t>
            </a:r>
            <a:r>
              <a:rPr lang="de-DE" sz="1700" b="1" dirty="0" err="1">
                <a:solidFill>
                  <a:srgbClr val="073E87"/>
                </a:solidFill>
              </a:rPr>
              <a:t>BoZ</a:t>
            </a:r>
            <a:r>
              <a:rPr lang="de-DE" sz="1700" b="1" dirty="0">
                <a:solidFill>
                  <a:srgbClr val="073E87"/>
                </a:solidFill>
              </a:rPr>
              <a:t>-Fach Soziales </a:t>
            </a:r>
            <a:r>
              <a:rPr lang="de-DE" sz="1700" dirty="0">
                <a:solidFill>
                  <a:srgbClr val="073E87"/>
                </a:solidFill>
              </a:rPr>
              <a:t>die bebilderte Anleitung mit den einzelnen Arbeitsschritten und dem Arbeitsergebnis zu erstellen, </a:t>
            </a:r>
            <a:r>
              <a:rPr lang="de-DE" sz="1700" b="1" dirty="0">
                <a:solidFill>
                  <a:srgbClr val="073E87"/>
                </a:solidFill>
              </a:rPr>
              <a:t>kann die Schülerin/der Schüler die Speisen in der Schule oder zu Hause selbst zubereiten. </a:t>
            </a:r>
          </a:p>
          <a:p>
            <a:pPr lvl="0">
              <a:buClr>
                <a:srgbClr val="31B6FD"/>
              </a:buClr>
            </a:pPr>
            <a:r>
              <a:rPr lang="de-DE" sz="1700" b="1" dirty="0">
                <a:solidFill>
                  <a:srgbClr val="073E87"/>
                </a:solidFill>
              </a:rPr>
              <a:t>Es könnten aber auch vorhandene Bilder aus dem Internet oder aus Kochbüchern verwendet werden; </a:t>
            </a:r>
          </a:p>
          <a:p>
            <a:pPr lvl="0">
              <a:buClr>
                <a:srgbClr val="31B6FD"/>
              </a:buClr>
            </a:pPr>
            <a:r>
              <a:rPr lang="de-DE" sz="1700" b="1" dirty="0">
                <a:solidFill>
                  <a:srgbClr val="073E87"/>
                </a:solidFill>
              </a:rPr>
              <a:t>ebenso wie gezeichnete Abbildungen (analog oder digital). </a:t>
            </a:r>
          </a:p>
          <a:p>
            <a:pPr lvl="0">
              <a:buClr>
                <a:srgbClr val="31B6FD"/>
              </a:buClr>
            </a:pPr>
            <a:r>
              <a:rPr lang="de-DE" sz="1700" dirty="0">
                <a:solidFill>
                  <a:srgbClr val="073E87"/>
                </a:solidFill>
              </a:rPr>
              <a:t>Für das Fotografieren der fertigen Tischdekoration </a:t>
            </a:r>
            <a:r>
              <a:rPr lang="de-DE" sz="1700" b="1" dirty="0">
                <a:solidFill>
                  <a:srgbClr val="073E87"/>
                </a:solidFill>
              </a:rPr>
              <a:t>muss diese im Vorfeld jedoch praktisch gestaltet </a:t>
            </a:r>
            <a:r>
              <a:rPr lang="de-DE" sz="1700" dirty="0">
                <a:solidFill>
                  <a:srgbClr val="073E87"/>
                </a:solidFill>
              </a:rPr>
              <a:t>werden.</a:t>
            </a:r>
          </a:p>
          <a:p>
            <a:pPr lvl="0">
              <a:buClr>
                <a:srgbClr val="31B6FD"/>
              </a:buClr>
            </a:pPr>
            <a:endParaRPr lang="de-DE" sz="1700" dirty="0">
              <a:solidFill>
                <a:srgbClr val="073E87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072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BoZ</a:t>
            </a:r>
            <a:r>
              <a:rPr lang="de-DE" dirty="0"/>
              <a:t>-Teil Technik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1B6FD"/>
              </a:buClr>
            </a:pPr>
            <a:r>
              <a:rPr lang="de-DE" sz="1700" dirty="0">
                <a:solidFill>
                  <a:srgbClr val="073E87"/>
                </a:solidFill>
              </a:rPr>
              <a:t>Wie die geplante Umsetzung im </a:t>
            </a:r>
            <a:r>
              <a:rPr lang="de-DE" sz="1700" b="1" dirty="0" err="1">
                <a:solidFill>
                  <a:srgbClr val="073E87"/>
                </a:solidFill>
              </a:rPr>
              <a:t>BoZ</a:t>
            </a:r>
            <a:r>
              <a:rPr lang="de-DE" sz="1700" b="1" dirty="0">
                <a:solidFill>
                  <a:srgbClr val="073E87"/>
                </a:solidFill>
              </a:rPr>
              <a:t>-Fach Technik </a:t>
            </a:r>
            <a:r>
              <a:rPr lang="de-DE" sz="1700" dirty="0">
                <a:solidFill>
                  <a:srgbClr val="073E87"/>
                </a:solidFill>
              </a:rPr>
              <a:t>beschrieben wird, bleibt offen. </a:t>
            </a:r>
          </a:p>
          <a:p>
            <a:pPr lvl="0">
              <a:buClr>
                <a:srgbClr val="31B6FD"/>
              </a:buClr>
            </a:pPr>
            <a:r>
              <a:rPr lang="de-DE" sz="1700" dirty="0">
                <a:solidFill>
                  <a:srgbClr val="073E87"/>
                </a:solidFill>
              </a:rPr>
              <a:t>Eine Bearbeitung, z. B. in Form einer Vorgangsbeschreibung oder einer Gegenüberstellung von verschiedenen möglichen Verbindungstechniken ist denkbar.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4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BoZ</a:t>
            </a:r>
            <a:r>
              <a:rPr lang="de-DE" dirty="0"/>
              <a:t>-Teil Wirtschaft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1B6FD"/>
              </a:buClr>
            </a:pPr>
            <a:r>
              <a:rPr lang="de-DE" sz="1700" dirty="0">
                <a:solidFill>
                  <a:srgbClr val="073E87"/>
                </a:solidFill>
              </a:rPr>
              <a:t>Im </a:t>
            </a:r>
            <a:r>
              <a:rPr lang="de-DE" sz="1700" b="1" dirty="0" err="1">
                <a:solidFill>
                  <a:srgbClr val="073E87"/>
                </a:solidFill>
              </a:rPr>
              <a:t>BoZ</a:t>
            </a:r>
            <a:r>
              <a:rPr lang="de-DE" sz="1700" b="1" dirty="0">
                <a:solidFill>
                  <a:srgbClr val="073E87"/>
                </a:solidFill>
              </a:rPr>
              <a:t>-Fach Wirtschaft </a:t>
            </a:r>
            <a:r>
              <a:rPr lang="de-DE" sz="1700" dirty="0">
                <a:solidFill>
                  <a:srgbClr val="073E87"/>
                </a:solidFill>
              </a:rPr>
              <a:t>wird die Umsetzung dokumentiert, indem die erstellten Dateien ausgedruckt werden.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8728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Rot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629</Words>
  <Application>Microsoft Office PowerPoint</Application>
  <PresentationFormat>Bildschirmpräsentation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Candara</vt:lpstr>
      <vt:lpstr>Symbol</vt:lpstr>
      <vt:lpstr>Wellenform</vt:lpstr>
      <vt:lpstr>Die Projektprüfung 2021</vt:lpstr>
      <vt:lpstr>PowerPoint-Präsentation</vt:lpstr>
      <vt:lpstr>Ausgabe des Leittextes</vt:lpstr>
      <vt:lpstr>Erstellen der Projektmappe</vt:lpstr>
      <vt:lpstr>Mündliche (Einzel)prüfung</vt:lpstr>
      <vt:lpstr>Mögliche Inhalte des AWT-Teils</vt:lpstr>
      <vt:lpstr>BoZ-Teil Soziales</vt:lpstr>
      <vt:lpstr>BoZ-Teil Technik</vt:lpstr>
      <vt:lpstr>BoZ-Teil Wirtschaft</vt:lpstr>
      <vt:lpstr>Bewertung der Prüfungsleistung</vt:lpstr>
      <vt:lpstr>Bewertung der Projektleistung</vt:lpstr>
      <vt:lpstr>Vielen Dank für die Aufmerksamkeit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Projektprüfung 2012</dc:title>
  <dc:creator>Grund- und Mittelschule Lochham via Schulmanager</dc:creator>
  <cp:lastModifiedBy>Nicola-A. Lachner</cp:lastModifiedBy>
  <cp:revision>27</cp:revision>
  <dcterms:created xsi:type="dcterms:W3CDTF">2021-02-15T09:35:58Z</dcterms:created>
  <dcterms:modified xsi:type="dcterms:W3CDTF">2021-03-03T12:08:10Z</dcterms:modified>
</cp:coreProperties>
</file>